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dreamstime_xxl_58245121.jpg" descr="dreamstime_xxl_5824512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2" y="-1530326"/>
            <a:ext cx="24385844" cy="167766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MBSECCES-for-dark-tall.png" descr="MBSECCES-for-dark-tal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338" y="1708230"/>
            <a:ext cx="14251324" cy="9500883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387453" y="4104514"/>
            <a:ext cx="15609094" cy="3676018"/>
          </a:xfrm>
          <a:prstGeom prst="rect">
            <a:avLst/>
          </a:prstGeom>
        </p:spPr>
        <p:txBody>
          <a:bodyPr anchor="t"/>
          <a:lstStyle/>
          <a:p>
            <a:r>
              <a:t>Title Text</a:t>
            </a:r>
          </a:p>
        </p:txBody>
      </p:sp>
      <p:sp>
        <p:nvSpPr>
          <p:cNvPr id="22" name="Subtitle Text"/>
          <p:cNvSpPr txBox="1">
            <a:spLocks noGrp="1"/>
          </p:cNvSpPr>
          <p:nvPr>
            <p:ph type="body" sz="quarter" idx="21"/>
          </p:nvPr>
        </p:nvSpPr>
        <p:spPr>
          <a:xfrm>
            <a:off x="4387453" y="8029726"/>
            <a:ext cx="15609094" cy="193909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8400"/>
            </a:lvl1pPr>
          </a:lstStyle>
          <a:p>
            <a:r>
              <a:t>Subtitle Text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</p:spPr>
        <p:txBody>
          <a:bodyPr/>
          <a:lstStyle>
            <a:lvl1pPr>
              <a:spcBef>
                <a:spcPts val="4000"/>
              </a:spcBef>
            </a:lvl1pPr>
            <a:lvl2pPr>
              <a:spcBef>
                <a:spcPts val="4000"/>
              </a:spcBef>
            </a:lvl2pPr>
            <a:lvl3pPr>
              <a:spcBef>
                <a:spcPts val="4000"/>
              </a:spcBef>
            </a:lvl3pPr>
            <a:lvl4pPr>
              <a:spcBef>
                <a:spcPts val="4000"/>
              </a:spcBef>
            </a:lvl4pPr>
            <a:lvl5pPr>
              <a:spcBef>
                <a:spcPts val="4000"/>
              </a:spcBef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>
            <a:spLocks noGrp="1"/>
          </p:cNvSpPr>
          <p:nvPr>
            <p:ph type="pic" sz="half" idx="21"/>
          </p:nvPr>
        </p:nvSpPr>
        <p:spPr>
          <a:xfrm>
            <a:off x="12085166" y="3690804"/>
            <a:ext cx="13252028" cy="883468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1580753" y="357187"/>
            <a:ext cx="15609094" cy="3036095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4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15559" y="3340136"/>
            <a:ext cx="12535993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5000"/>
              </a:spcBef>
              <a:defRPr sz="4800"/>
            </a:lvl1pPr>
            <a:lvl2pPr marL="808264" indent="-465364">
              <a:spcBef>
                <a:spcPts val="5000"/>
              </a:spcBef>
              <a:defRPr sz="4800"/>
            </a:lvl2pPr>
            <a:lvl3pPr marL="1151164" indent="-465364">
              <a:spcBef>
                <a:spcPts val="5000"/>
              </a:spcBef>
              <a:defRPr sz="4800"/>
            </a:lvl3pPr>
            <a:lvl4pPr marL="1494064" indent="-465364">
              <a:spcBef>
                <a:spcPts val="5000"/>
              </a:spcBef>
              <a:defRPr sz="4800"/>
            </a:lvl4pPr>
            <a:lvl5pPr marL="1836964" indent="-465364">
              <a:spcBef>
                <a:spcPts val="5000"/>
              </a:spcBef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Image"/>
          <p:cNvSpPr>
            <a:spLocks noGrp="1"/>
          </p:cNvSpPr>
          <p:nvPr>
            <p:ph type="pic" sz="quarter" idx="21"/>
          </p:nvPr>
        </p:nvSpPr>
        <p:spPr>
          <a:xfrm>
            <a:off x="12442031" y="7072312"/>
            <a:ext cx="8514489" cy="56792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8" name="Image"/>
          <p:cNvSpPr>
            <a:spLocks noGrp="1"/>
          </p:cNvSpPr>
          <p:nvPr>
            <p:ph type="pic" sz="quarter" idx="22"/>
          </p:nvPr>
        </p:nvSpPr>
        <p:spPr>
          <a:xfrm>
            <a:off x="12192000" y="921326"/>
            <a:ext cx="8251032" cy="55006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9" name="Image"/>
          <p:cNvSpPr>
            <a:spLocks noGrp="1"/>
          </p:cNvSpPr>
          <p:nvPr>
            <p:ph type="pic" idx="23"/>
          </p:nvPr>
        </p:nvSpPr>
        <p:spPr>
          <a:xfrm>
            <a:off x="-696417" y="1250156"/>
            <a:ext cx="16850319" cy="112335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4833937" y="8947546"/>
            <a:ext cx="14716126" cy="90487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–Johnny Appleseed</a:t>
            </a:r>
          </a:p>
        </p:txBody>
      </p:sp>
      <p:sp>
        <p:nvSpPr>
          <p:cNvPr id="68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4833937" y="4853788"/>
            <a:ext cx="14716126" cy="115887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8000" b="1" i="1">
                <a:solidFill>
                  <a:srgbClr val="263086"/>
                </a:solidFill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Image"/>
          <p:cNvSpPr>
            <a:spLocks noGrp="1"/>
          </p:cNvSpPr>
          <p:nvPr>
            <p:ph type="pic" idx="21"/>
          </p:nvPr>
        </p:nvSpPr>
        <p:spPr>
          <a:xfrm>
            <a:off x="144003" y="0"/>
            <a:ext cx="20959463" cy="1398389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387501" y="1785937"/>
            <a:ext cx="21608998" cy="10144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>
            <a:lvl2pPr marL="1055687" indent="-611187"/>
            <a:lvl3pPr marL="1500187" indent="-611187"/>
            <a:lvl4pPr marL="1944687" indent="-611187"/>
            <a:lvl5pPr marL="2389187" indent="-611187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3" name="MBSECCES-for-light-tall.png" descr="MBSECCES-for-light-tall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377075" y="897064"/>
            <a:ext cx="2935057" cy="1939095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1" i="0" u="none" strike="noStrike" cap="none" spc="0" baseline="0">
          <a:solidFill>
            <a:srgbClr val="263086"/>
          </a:solidFill>
          <a:uFillTx/>
          <a:latin typeface="+mn-lt"/>
          <a:ea typeface="+mn-ea"/>
          <a:cs typeface="+mn-cs"/>
          <a:sym typeface="3ds"/>
        </a:defRPr>
      </a:lvl9pPr>
    </p:titleStyle>
    <p:bodyStyle>
      <a:lvl1pPr marL="611187" marR="0" indent="-61118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1pPr>
      <a:lvl2pPr marL="1277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2pPr>
      <a:lvl3pPr marL="1722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3pPr>
      <a:lvl4pPr marL="2166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4pPr>
      <a:lvl5pPr marL="2611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5pPr>
      <a:lvl6pPr marL="3055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6pPr>
      <a:lvl7pPr marL="3500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7pPr>
      <a:lvl8pPr marL="39449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8pPr>
      <a:lvl9pPr marL="4389437" marR="0" indent="-833437" algn="l" defTabSz="821531" latinLnBrk="0">
        <a:lnSpc>
          <a:spcPct val="100000"/>
        </a:lnSpc>
        <a:spcBef>
          <a:spcPts val="6000"/>
        </a:spcBef>
        <a:spcAft>
          <a:spcPts val="0"/>
        </a:spcAft>
        <a:buClrTx/>
        <a:buSzPct val="145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3ds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1EBFA-8BEB-57E0-F08A-1FECD93F2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Instances to Inform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26874-BCD5-016E-1450-0F61C2033A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different ways to export models (XML, Teamwork Cloud API)</a:t>
            </a:r>
          </a:p>
          <a:p>
            <a:r>
              <a:rPr lang="en-US" dirty="0"/>
              <a:t>Explain the benefits of using the API and its compatibility with SysMLv2</a:t>
            </a:r>
          </a:p>
        </p:txBody>
      </p:sp>
    </p:spTree>
    <p:extLst>
      <p:ext uri="{BB962C8B-B14F-4D97-AF65-F5344CB8AC3E}">
        <p14:creationId xmlns:p14="http://schemas.microsoft.com/office/powerpoint/2010/main" val="282838899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48171-7F3B-248F-14C7-C536597BA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- Building a Simple Mission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E70F0-441E-53DF-2BA5-F48C05279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Demonstrate building a mission model with scenario, vignette, packages, and performers</a:t>
            </a:r>
          </a:p>
          <a:p>
            <a:r>
              <a:rPr lang="en-US" dirty="0"/>
              <a:t>Use a remote medical support system as an example</a:t>
            </a:r>
          </a:p>
        </p:txBody>
      </p:sp>
    </p:spTree>
    <p:extLst>
      <p:ext uri="{BB962C8B-B14F-4D97-AF65-F5344CB8AC3E}">
        <p14:creationId xmlns:p14="http://schemas.microsoft.com/office/powerpoint/2010/main" val="342825460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38162-36C2-8D06-F1FF-92615ACB5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- Creating Instance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1A446-3DA8-C3EA-7FB2-2B2A7D86B7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how to create instance tables for drones, hospitals, and medicine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19154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7541F-7FC3-024E-AD68-A1807ABFF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- Middleware and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E60FA-5A53-2869-219C-493670A36B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Demonstrate accessing instances through the API and updating attributes</a:t>
            </a:r>
          </a:p>
          <a:p>
            <a:r>
              <a:rPr lang="en-US" dirty="0"/>
              <a:t>Discuss the flexibility and CRUD operations the API offers</a:t>
            </a:r>
          </a:p>
        </p:txBody>
      </p:sp>
    </p:spTree>
    <p:extLst>
      <p:ext uri="{BB962C8B-B14F-4D97-AF65-F5344CB8AC3E}">
        <p14:creationId xmlns:p14="http://schemas.microsoft.com/office/powerpoint/2010/main" val="260322202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599A5-E399-DEE5-7DAB-619131F53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- Simulation Integration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5F048B-6CD3-1C94-635C-93A93FA173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Export the JSON file and demonstrate integration with </a:t>
            </a:r>
            <a:r>
              <a:rPr lang="en-US" dirty="0" err="1"/>
              <a:t>Netlogo</a:t>
            </a:r>
            <a:endParaRPr lang="en-US" dirty="0"/>
          </a:p>
          <a:p>
            <a:r>
              <a:rPr lang="en-US" dirty="0"/>
              <a:t>Show how updating the instance affects the </a:t>
            </a:r>
            <a:r>
              <a:rPr lang="en-US" dirty="0" err="1"/>
              <a:t>Netlogo</a:t>
            </a:r>
            <a:r>
              <a:rPr lang="en-US" dirty="0"/>
              <a:t> simulation</a:t>
            </a:r>
          </a:p>
        </p:txBody>
      </p:sp>
    </p:spTree>
    <p:extLst>
      <p:ext uri="{BB962C8B-B14F-4D97-AF65-F5344CB8AC3E}">
        <p14:creationId xmlns:p14="http://schemas.microsoft.com/office/powerpoint/2010/main" val="379282806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76F6-71F1-6D24-DD60-B5478A176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and Q&amp;A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6BB05-360B-B366-7DDA-6D3AB86F64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Summarize the key points of the presentation</a:t>
            </a:r>
          </a:p>
          <a:p>
            <a:r>
              <a:rPr lang="en-US" dirty="0"/>
              <a:t>Invite questions and open the floor for discussion</a:t>
            </a:r>
          </a:p>
        </p:txBody>
      </p:sp>
    </p:spTree>
    <p:extLst>
      <p:ext uri="{BB962C8B-B14F-4D97-AF65-F5344CB8AC3E}">
        <p14:creationId xmlns:p14="http://schemas.microsoft.com/office/powerpoint/2010/main" val="187786435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Insert the title of the  presentation here"/>
          <p:cNvSpPr txBox="1">
            <a:spLocks noGrp="1"/>
          </p:cNvSpPr>
          <p:nvPr>
            <p:ph type="title"/>
          </p:nvPr>
        </p:nvSpPr>
        <p:spPr>
          <a:xfrm>
            <a:off x="1586940" y="1875234"/>
            <a:ext cx="21210120" cy="7357972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z="16000"/>
            </a:lvl1pPr>
          </a:lstStyle>
          <a:p>
            <a:r>
              <a:rPr lang="en-US" dirty="0"/>
              <a:t>Creating Mission Models using </a:t>
            </a:r>
            <a:r>
              <a:rPr lang="en-US" dirty="0" err="1"/>
              <a:t>SysML</a:t>
            </a:r>
            <a:r>
              <a:rPr lang="en-US" dirty="0"/>
              <a:t> and Cameo Systems Modeler</a:t>
            </a:r>
          </a:p>
        </p:txBody>
      </p:sp>
      <p:sp>
        <p:nvSpPr>
          <p:cNvPr id="95" name="Insert author name(s) here…"/>
          <p:cNvSpPr txBox="1">
            <a:spLocks noGrp="1"/>
          </p:cNvSpPr>
          <p:nvPr>
            <p:ph type="body" idx="21"/>
          </p:nvPr>
        </p:nvSpPr>
        <p:spPr>
          <a:xfrm>
            <a:off x="1621989" y="8509328"/>
            <a:ext cx="20357805" cy="3810895"/>
          </a:xfrm>
          <a:prstGeom prst="rect">
            <a:avLst/>
          </a:prstGeom>
        </p:spPr>
        <p:txBody>
          <a:bodyPr anchor="ctr"/>
          <a:lstStyle/>
          <a:p>
            <a:pPr>
              <a:defRPr sz="10200"/>
            </a:pPr>
            <a:r>
              <a:rPr lang="en-US" dirty="0"/>
              <a:t>John K. DeHart</a:t>
            </a:r>
            <a:endParaRPr dirty="0"/>
          </a:p>
          <a:p>
            <a:pPr>
              <a:defRPr sz="10200"/>
            </a:pPr>
            <a:r>
              <a:rPr lang="en-US" dirty="0"/>
              <a:t>AVIAN Inc.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5DBA989A-C592-B36A-CA59-6978EA370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2BD03F3-D240-8A64-B617-CEE5C3329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the topic of mission modeling using Cameo Systems Modeler</a:t>
            </a:r>
          </a:p>
          <a:p>
            <a:r>
              <a:rPr lang="en-US" dirty="0"/>
              <a:t>Outline the presentation agenda</a:t>
            </a:r>
          </a:p>
        </p:txBody>
      </p:sp>
    </p:spTree>
    <p:extLst>
      <p:ext uri="{BB962C8B-B14F-4D97-AF65-F5344CB8AC3E}">
        <p14:creationId xmlns:p14="http://schemas.microsoft.com/office/powerpoint/2010/main" val="196866455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DB9AB-E1EE-1E64-CB93-A7AED56CA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i="0" dirty="0" err="1">
                <a:effectLst/>
                <a:latin typeface="Söhne"/>
              </a:rPr>
              <a:t>SysML</a:t>
            </a:r>
            <a:r>
              <a:rPr lang="en-US" b="1" i="0" dirty="0">
                <a:effectLst/>
                <a:latin typeface="Söhne"/>
              </a:rPr>
              <a:t> Models and Containment Trees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B870D-7503-AFD8-48AF-6544CD58FA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that a </a:t>
            </a:r>
            <a:r>
              <a:rPr lang="en-US" dirty="0" err="1"/>
              <a:t>SysML</a:t>
            </a:r>
            <a:r>
              <a:rPr lang="en-US" dirty="0"/>
              <a:t> model is more than just diagrams</a:t>
            </a:r>
          </a:p>
          <a:p>
            <a:r>
              <a:rPr lang="en-US" dirty="0"/>
              <a:t>Emphasize the importance of the containment tree, where diagrams are just views of the model</a:t>
            </a:r>
          </a:p>
        </p:txBody>
      </p:sp>
    </p:spTree>
    <p:extLst>
      <p:ext uri="{BB962C8B-B14F-4D97-AF65-F5344CB8AC3E}">
        <p14:creationId xmlns:p14="http://schemas.microsoft.com/office/powerpoint/2010/main" val="209646714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F1B5F-F96D-3487-65C3-5052DC4E9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Defining Purpose, Objectives, Goals, and 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0C4CE3-C920-D689-96E6-DF5D4EAF5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Stress the need for clear purpose, objectives, goals, and scope</a:t>
            </a:r>
          </a:p>
          <a:p>
            <a:r>
              <a:rPr lang="en-US" dirty="0"/>
              <a:t>Discuss how models inform documentation, simulation models, and other processes</a:t>
            </a:r>
          </a:p>
        </p:txBody>
      </p:sp>
    </p:spTree>
    <p:extLst>
      <p:ext uri="{BB962C8B-B14F-4D97-AF65-F5344CB8AC3E}">
        <p14:creationId xmlns:p14="http://schemas.microsoft.com/office/powerpoint/2010/main" val="27150148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BA66C-D6A9-B2A4-0225-AA5C41377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Informed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AE3D0-17DC-1E18-AE78-EB9B0710C4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 importance of building models that are informed by other models to avoid creating malformed models</a:t>
            </a:r>
          </a:p>
          <a:p>
            <a:r>
              <a:rPr lang="en-US" dirty="0"/>
              <a:t>SE provides Mission Critical Information </a:t>
            </a:r>
          </a:p>
        </p:txBody>
      </p:sp>
    </p:spTree>
    <p:extLst>
      <p:ext uri="{BB962C8B-B14F-4D97-AF65-F5344CB8AC3E}">
        <p14:creationId xmlns:p14="http://schemas.microsoft.com/office/powerpoint/2010/main" val="405206232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3A4FE-4823-96C6-BB77-9C079D9C5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Thinking About Model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D28A1-CE17-2B93-07EA-0DAC92EAAF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how to approach creating mission models, decomposing nouns and verbs into structure and function in </a:t>
            </a:r>
            <a:r>
              <a:rPr lang="en-US" dirty="0" err="1"/>
              <a:t>SysML</a:t>
            </a:r>
            <a:endParaRPr lang="en-US" dirty="0"/>
          </a:p>
          <a:p>
            <a:r>
              <a:rPr lang="en-US" dirty="0"/>
              <a:t>Emphasize the desired outcomes, such as defining missions, analyzing, and simulating</a:t>
            </a:r>
          </a:p>
        </p:txBody>
      </p:sp>
    </p:spTree>
    <p:extLst>
      <p:ext uri="{BB962C8B-B14F-4D97-AF65-F5344CB8AC3E}">
        <p14:creationId xmlns:p14="http://schemas.microsoft.com/office/powerpoint/2010/main" val="72557022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11A24-E8C0-FFE1-CC17-8315CE40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Information and Informed Outputs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AA9EC-2BE6-1FAC-CF84-C55E91EEB6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Address the structure of the model and the information it needs to inform other processes</a:t>
            </a:r>
          </a:p>
        </p:txBody>
      </p:sp>
    </p:spTree>
    <p:extLst>
      <p:ext uri="{BB962C8B-B14F-4D97-AF65-F5344CB8AC3E}">
        <p14:creationId xmlns:p14="http://schemas.microsoft.com/office/powerpoint/2010/main" val="208682283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CD059-A590-AC71-A440-FCB47F8E3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Treeview</a:t>
            </a:r>
            <a:r>
              <a:rPr lang="en-US" dirty="0"/>
              <a:t> and Model Instances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B345A-BAB1-6BF3-222B-049C1150E8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Highlight the relationship between the </a:t>
            </a:r>
            <a:r>
              <a:rPr lang="en-US" dirty="0" err="1"/>
              <a:t>treeview</a:t>
            </a:r>
            <a:r>
              <a:rPr lang="en-US" dirty="0"/>
              <a:t> and model instances</a:t>
            </a:r>
          </a:p>
          <a:p>
            <a:r>
              <a:rPr lang="en-US" dirty="0"/>
              <a:t>Explain the benefits of using </a:t>
            </a:r>
            <a:r>
              <a:rPr lang="en-US" dirty="0" err="1"/>
              <a:t>treeview</a:t>
            </a:r>
            <a:r>
              <a:rPr lang="en-US" dirty="0"/>
              <a:t> to create multiple instances quickly</a:t>
            </a:r>
          </a:p>
        </p:txBody>
      </p:sp>
    </p:spTree>
    <p:extLst>
      <p:ext uri="{BB962C8B-B14F-4D97-AF65-F5344CB8AC3E}">
        <p14:creationId xmlns:p14="http://schemas.microsoft.com/office/powerpoint/2010/main" val="249778770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3ds"/>
        <a:ea typeface="3ds"/>
        <a:cs typeface="3ds"/>
      </a:majorFont>
      <a:minorFont>
        <a:latin typeface="3ds"/>
        <a:ea typeface="3ds"/>
        <a:cs typeface="3d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3ds"/>
        <a:ea typeface="3ds"/>
        <a:cs typeface="3ds"/>
      </a:majorFont>
      <a:minorFont>
        <a:latin typeface="3ds"/>
        <a:ea typeface="3ds"/>
        <a:cs typeface="3d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342</Words>
  <Application>Microsoft Office PowerPoint</Application>
  <PresentationFormat>Custom</PresentationFormat>
  <Paragraphs>40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3ds</vt:lpstr>
      <vt:lpstr>Helvetica Light</vt:lpstr>
      <vt:lpstr>Helvetica Neue</vt:lpstr>
      <vt:lpstr>Helvetica Neue Light</vt:lpstr>
      <vt:lpstr>Söhne</vt:lpstr>
      <vt:lpstr>White</vt:lpstr>
      <vt:lpstr>PowerPoint Presentation</vt:lpstr>
      <vt:lpstr>Creating Mission Models using SysML and Cameo Systems Modeler</vt:lpstr>
      <vt:lpstr>Introduction</vt:lpstr>
      <vt:lpstr>SysML Models and Containment Trees</vt:lpstr>
      <vt:lpstr>Defining Purpose, Objectives, Goals, and Scope</vt:lpstr>
      <vt:lpstr>Informed Models</vt:lpstr>
      <vt:lpstr>Thinking About Model Structure</vt:lpstr>
      <vt:lpstr>Model Information and Informed Outputs</vt:lpstr>
      <vt:lpstr>Treeview and Model Instances</vt:lpstr>
      <vt:lpstr>Using Instances to Inform</vt:lpstr>
      <vt:lpstr>Demo - Building a Simple Mission Model</vt:lpstr>
      <vt:lpstr>Demo - Creating Instance Tables</vt:lpstr>
      <vt:lpstr>Demo - Middleware and API</vt:lpstr>
      <vt:lpstr>Demo - Simulation Integration</vt:lpstr>
      <vt:lpstr>Summary and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John DeHart</cp:lastModifiedBy>
  <cp:revision>5</cp:revision>
  <dcterms:modified xsi:type="dcterms:W3CDTF">2023-05-03T18:31:17Z</dcterms:modified>
</cp:coreProperties>
</file>